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708" r:id="rId5"/>
  </p:sldMasterIdLst>
  <p:notesMasterIdLst>
    <p:notesMasterId r:id="rId22"/>
  </p:notesMasterIdLst>
  <p:sldIdLst>
    <p:sldId id="276" r:id="rId6"/>
    <p:sldId id="257" r:id="rId7"/>
    <p:sldId id="264" r:id="rId8"/>
    <p:sldId id="275" r:id="rId9"/>
    <p:sldId id="259" r:id="rId10"/>
    <p:sldId id="260" r:id="rId11"/>
    <p:sldId id="279" r:id="rId12"/>
    <p:sldId id="278" r:id="rId13"/>
    <p:sldId id="270" r:id="rId14"/>
    <p:sldId id="269" r:id="rId15"/>
    <p:sldId id="267" r:id="rId16"/>
    <p:sldId id="272" r:id="rId17"/>
    <p:sldId id="273" r:id="rId18"/>
    <p:sldId id="268" r:id="rId19"/>
    <p:sldId id="271" r:id="rId20"/>
    <p:sldId id="274" r:id="rId2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15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85F6E-A89F-4C5E-B358-8511C272174A}" type="datetimeFigureOut">
              <a:rPr lang="fi-FI" smtClean="0"/>
              <a:pPr/>
              <a:t>14.4.2016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50A50-C00E-4135-87EA-8B77B63A46F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261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8667E-C65E-4986-8B3C-8E9D36B01201}" type="slidenum">
              <a:rPr lang="fi-FI" smtClean="0">
                <a:solidFill>
                  <a:prstClr val="black"/>
                </a:solidFill>
              </a:rPr>
              <a:pPr/>
              <a:t>5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911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8667E-C65E-4986-8B3C-8E9D36B01201}" type="slidenum">
              <a:rPr lang="fi-FI" smtClean="0">
                <a:solidFill>
                  <a:prstClr val="black"/>
                </a:solidFill>
              </a:rPr>
              <a:pPr/>
              <a:t>6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023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8667E-C65E-4986-8B3C-8E9D36B01201}" type="slidenum">
              <a:rPr lang="fi-FI" smtClean="0">
                <a:solidFill>
                  <a:prstClr val="black"/>
                </a:solidFill>
              </a:rPr>
              <a:pPr/>
              <a:t>7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43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8667E-C65E-4986-8B3C-8E9D36B01201}" type="slidenum">
              <a:rPr lang="fi-FI" smtClean="0">
                <a:solidFill>
                  <a:prstClr val="black"/>
                </a:solidFill>
              </a:rPr>
              <a:pPr/>
              <a:t>8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262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8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14.4.2016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800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14.4.2016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8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700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700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14.4.2016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2237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8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1A58-7BCC-4661-9F70-66774CA271EB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751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53B2-D659-4064-A1C4-B71F08D419B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625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6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458C-E451-4E71-8394-5AA0B9DF2D6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656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5173-0EEE-4BF7-98EE-6F7C1537656C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190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5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5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FCAA-0C4F-4514-9C0A-9C9AB4B8BFD4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190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9B4C-8234-4B80-8A0E-D8E2D5B6BE1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40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8060-8896-46E4-A448-1DCB8556F4A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776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11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6D4D-C021-477E-B672-2C75B29263E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0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14.4.2016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7325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8984-2DC1-419D-92E2-6DAFF023DC1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34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217D-D503-4A8C-840B-6A6BA7230DB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016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700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700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4773-788D-4097-A302-23A7ECD7F1A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126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83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1A58-7BCC-4661-9F70-66774CA271EB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9076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53B2-D659-4064-A1C4-B71F08D419B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635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5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458C-E451-4E71-8394-5AA0B9DF2D6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3773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5173-0EEE-4BF7-98EE-6F7C1537656C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0762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5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5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FCAA-0C4F-4514-9C0A-9C9AB4B8BFD4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6167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9B4C-8234-4B80-8A0E-D8E2D5B6BE1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1233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8060-8896-46E4-A448-1DCB8556F4A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47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6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14.4.2016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74447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10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6D4D-C021-477E-B672-2C75B29263E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70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8984-2DC1-419D-92E2-6DAFF023DC1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0815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217D-D503-4A8C-840B-6A6BA7230DB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9330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96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96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4773-788D-4097-A302-23A7ECD7F1A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0888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7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1A58-7BCC-4661-9F70-66774CA271EB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594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53B2-D659-4064-A1C4-B71F08D419B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3272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5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458C-E451-4E71-8394-5AA0B9DF2D6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148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5173-0EEE-4BF7-98EE-6F7C1537656C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270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5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5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FCAA-0C4F-4514-9C0A-9C9AB4B8BFD4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6760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9B4C-8234-4B80-8A0E-D8E2D5B6BE1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6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14.4.2016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68029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8060-8896-46E4-A448-1DCB8556F4A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224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10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6D4D-C021-477E-B672-2C75B29263E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3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8984-2DC1-419D-92E2-6DAFF023DC1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534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217D-D503-4A8C-840B-6A6BA7230DB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212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90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90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4773-788D-4097-A302-23A7ECD7F1A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238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49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1A58-7BCC-4661-9F70-66774CA271EB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682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53B2-D659-4064-A1C4-B71F08D419B0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289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2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458C-E451-4E71-8394-5AA0B9DF2D6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9041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5173-0EEE-4BF7-98EE-6F7C1537656C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6012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3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3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FCAA-0C4F-4514-9C0A-9C9AB4B8BFD4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8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5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5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14.4.2016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525087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9B4C-8234-4B80-8A0E-D8E2D5B6BE12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90468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8060-8896-46E4-A448-1DCB8556F4A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721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7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6D4D-C021-477E-B672-2C75B29263E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298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8984-2DC1-419D-92E2-6DAFF023DC1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61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217D-D503-4A8C-840B-6A6BA7230DB8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0486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62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62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4773-788D-4097-A302-23A7ECD7F1AF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58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14.4.2016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9605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14.4.2016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58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11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14.4.2016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962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B6EC-3A65-4BC1-A92A-4028FF9EB885}" type="datetimeFigureOut">
              <a:rPr lang="fi-FI" smtClean="0"/>
              <a:pPr/>
              <a:t>14.4.2016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30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4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DB6EC-3A65-4BC1-A92A-4028FF9EB885}" type="datetimeFigureOut">
              <a:rPr lang="fi-FI" smtClean="0"/>
              <a:pPr/>
              <a:t>14.4.2016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4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4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4C345-54BB-4184-9C73-5594A2BCB79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307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4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F0AA4-E643-4CEA-BDC4-DFCE7DB56086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4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4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24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F0AA4-E643-4CEA-BDC4-DFCE7DB56086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4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9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4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F0AA4-E643-4CEA-BDC4-DFCE7DB56086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4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4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54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7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F0AA4-E643-4CEA-BDC4-DFCE7DB56086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7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>
                <a:solidFill>
                  <a:prstClr val="black">
                    <a:tint val="75000"/>
                  </a:prstClr>
                </a:solidFill>
              </a:rPr>
              <a:t>Diojen käyttökoulutus, Anni Peltonen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7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71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lentopallo.sporttisaitti.com/aluejoukkuetoiminta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lentopallo.sporttisaitti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svaurheilijaksi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pasi.luostarinen@atria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Relationship Id="rId4" Type="http://schemas.openxmlformats.org/officeDocument/2006/relationships/hyperlink" Target="mailto:maikki@kuvakauppa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ntopalloliitto.fi/huippu-urheilu/aluevalmennus/valmennuksen-linjaukset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5" y="287"/>
            <a:ext cx="9125029" cy="6858000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2315422" y="3105834"/>
            <a:ext cx="49452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/>
              <a:t>”Minun ja sinun hyväksi”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2315422" y="1988840"/>
            <a:ext cx="5520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dirty="0">
                <a:latin typeface="+mj-lt"/>
              </a:rPr>
              <a:t>Aluejoukkuetoiminta</a:t>
            </a:r>
          </a:p>
        </p:txBody>
      </p:sp>
    </p:spTree>
    <p:extLst>
      <p:ext uri="{BB962C8B-B14F-4D97-AF65-F5344CB8AC3E}">
        <p14:creationId xmlns:p14="http://schemas.microsoft.com/office/powerpoint/2010/main" val="27940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5029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296875"/>
            <a:ext cx="8229600" cy="1143000"/>
          </a:xfrm>
        </p:spPr>
        <p:txBody>
          <a:bodyPr>
            <a:normAutofit/>
          </a:bodyPr>
          <a:lstStyle/>
          <a:p>
            <a:r>
              <a:rPr lang="fi-FI" sz="4000" b="1" dirty="0"/>
              <a:t>Alueleirit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5807" y="1439875"/>
            <a:ext cx="8363272" cy="4997146"/>
          </a:xfrm>
        </p:spPr>
        <p:txBody>
          <a:bodyPr>
            <a:noAutofit/>
          </a:bodyPr>
          <a:lstStyle/>
          <a:p>
            <a:r>
              <a:rPr lang="fi-FI" sz="2800" dirty="0"/>
              <a:t>Jokainen viidestä alueesta järjestää ennen C- ja B-nuorten aluejoukkueiden SM-turnausta vähintään yhden alueellisen leiritapahtuman, josta valitaan lopullinen aluejoukkue edustamaan aluetta SM-turnaukseen.</a:t>
            </a:r>
          </a:p>
          <a:p>
            <a:pPr marL="0" indent="0">
              <a:buNone/>
            </a:pPr>
            <a:r>
              <a:rPr lang="fi-FI" sz="2800" dirty="0"/>
              <a:t> </a:t>
            </a:r>
          </a:p>
          <a:p>
            <a:r>
              <a:rPr lang="fi-FI" sz="2800" dirty="0"/>
              <a:t>Alueleiri toteutetaan alueen päävalmentajien johdolla. Leirin ensisijainen tavoite on kehittää pelaajia yksilöinä ja antaa heille eväitä laadukkaampaan harjoitteluun sekä itsensä kehittämiseen kaikilla huippu-urheilun osa-alueilla.</a:t>
            </a:r>
          </a:p>
        </p:txBody>
      </p:sp>
    </p:spTree>
    <p:extLst>
      <p:ext uri="{BB962C8B-B14F-4D97-AF65-F5344CB8AC3E}">
        <p14:creationId xmlns:p14="http://schemas.microsoft.com/office/powerpoint/2010/main" val="3832789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5" y="0"/>
            <a:ext cx="9125029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/>
              <a:t>Alueellinen katsastus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53130"/>
          </a:xfrm>
        </p:spPr>
        <p:txBody>
          <a:bodyPr>
            <a:noAutofit/>
          </a:bodyPr>
          <a:lstStyle/>
          <a:p>
            <a:r>
              <a:rPr lang="fi-FI" sz="2800" dirty="0"/>
              <a:t>Jokainen viidestä alueesta (pohjoinen, itä, lounas, länsi ja etelä), katsastaa alueellansa aluevalmentajien johdolla yhteistyössä seuravalmentajien kanssa mahdollisimman kattavasti koko oman alueensa nuoret lentopalloilijat D-nuorista B-nuoriin.</a:t>
            </a:r>
          </a:p>
          <a:p>
            <a:pPr marL="0" indent="0">
              <a:buNone/>
            </a:pPr>
            <a:r>
              <a:rPr lang="fi-FI" sz="2800" dirty="0"/>
              <a:t> </a:t>
            </a:r>
          </a:p>
          <a:p>
            <a:r>
              <a:rPr lang="fi-FI" sz="2800" dirty="0"/>
              <a:t>Alueelliset katsastukset hoidetaan kunkin alueen oman parhaaksi näkemänsä katsastusjärjestelmän avulla. Esim. otteluseuranta, erilliset katsastustilaisuudet, katsastuslomakkeet, leirit, haastattelut, seurakäynnit jne.</a:t>
            </a:r>
          </a:p>
        </p:txBody>
      </p:sp>
    </p:spTree>
    <p:extLst>
      <p:ext uri="{BB962C8B-B14F-4D97-AF65-F5344CB8AC3E}">
        <p14:creationId xmlns:p14="http://schemas.microsoft.com/office/powerpoint/2010/main" val="918708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173" y="27740"/>
            <a:ext cx="9125029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/>
              <a:t>Lännen alueen alueleiritys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781122"/>
          </a:xfrm>
        </p:spPr>
        <p:txBody>
          <a:bodyPr>
            <a:normAutofit/>
          </a:bodyPr>
          <a:lstStyle/>
          <a:p>
            <a:r>
              <a:rPr lang="fi-FI" sz="2800" dirty="0"/>
              <a:t>Lännen alueella alueleiritys painottuu C-ikäisillä kesäaikaan ja B-ikäisillä kevääseen. </a:t>
            </a:r>
          </a:p>
          <a:p>
            <a:r>
              <a:rPr lang="fi-FI" sz="2800" dirty="0"/>
              <a:t>C-ikäisiä leiritetään määrällisesti enemmän, koska kyseinen ikäluokka on aluevalmennuksen piirissä ensimmäinen ikäluokka. Valtaosa B-ikäisistä pelaajista tunnetaan jo entuudestaan C-ikäisiä paremmin. </a:t>
            </a:r>
          </a:p>
          <a:p>
            <a:r>
              <a:rPr lang="fi-FI" sz="2800" dirty="0"/>
              <a:t>Lännen alueleiritys järjestetään pääosin yksipäiväisinä leireinä.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2696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03" y="0"/>
            <a:ext cx="9125029" cy="6858000"/>
          </a:xfrm>
          <a:prstGeom prst="rect">
            <a:avLst/>
          </a:prstGeom>
        </p:spPr>
      </p:pic>
      <p:sp>
        <p:nvSpPr>
          <p:cNvPr id="2" name="Suorakulmio 1"/>
          <p:cNvSpPr/>
          <p:nvPr/>
        </p:nvSpPr>
        <p:spPr>
          <a:xfrm>
            <a:off x="570571" y="733246"/>
            <a:ext cx="79208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dirty="0"/>
              <a:t>Ensimmäisille massaleireille pelaajia ilmoitettaessa valmentajien tulee tehdä joukkueissaan esikarsintaa ja ilmoittaa leireille potentiaalisimpia pelaajia huomioiden seuraavat perusteet: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b="1" i="1" dirty="0"/>
              <a:t>Urheilullisuus, kehittymisen ja harjoittelemisen halu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b="1" i="1" dirty="0"/>
              <a:t>Pituus (pelirooli huomioiden), lajitaidot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b="1" i="1" dirty="0"/>
              <a:t>Määrätietoisuus, kilpailuhenkisyys, voitontahtoisuus</a:t>
            </a:r>
          </a:p>
          <a:p>
            <a:endParaRPr lang="fi-FI" sz="2800" i="1" dirty="0"/>
          </a:p>
          <a:p>
            <a:r>
              <a:rPr lang="fi-FI" sz="2800" dirty="0"/>
              <a:t>Lisätietoja: </a:t>
            </a:r>
            <a:r>
              <a:rPr lang="fi-FI" sz="28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www.eplentopallo.sporttisaitti.com/aluejoukkuetoiminta/</a:t>
            </a:r>
            <a:endParaRPr lang="fi-FI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i-FI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187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5029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/>
              <a:t>Seuravalmentaja/vastuut/tehtävät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47714" y="1856047"/>
            <a:ext cx="8229600" cy="4525963"/>
          </a:xfrm>
        </p:spPr>
        <p:txBody>
          <a:bodyPr/>
          <a:lstStyle/>
          <a:p>
            <a:r>
              <a:rPr lang="fi-FI" sz="2800" dirty="0"/>
              <a:t>Yhteydenpito aluevalmentajiin saadakseen omat urheilijat mukaan</a:t>
            </a:r>
          </a:p>
          <a:p>
            <a:r>
              <a:rPr lang="fi-FI" sz="2800" dirty="0"/>
              <a:t>Mahdollisuus olla mukana alueleireillä</a:t>
            </a:r>
          </a:p>
          <a:p>
            <a:r>
              <a:rPr lang="fi-FI" sz="2800" dirty="0"/>
              <a:t>Seuravalmentaja saa palautetta pelaajistaan</a:t>
            </a:r>
          </a:p>
          <a:p>
            <a:r>
              <a:rPr lang="fi-FI" sz="2800" dirty="0"/>
              <a:t>Yhteistyö mahdollista myös leirien ulkopuolella</a:t>
            </a:r>
          </a:p>
          <a:p>
            <a:r>
              <a:rPr lang="fi-FI" sz="2800" dirty="0"/>
              <a:t>Seurata aluejoukkueviestintää EP-lentopallon sivuilta </a:t>
            </a:r>
          </a:p>
          <a:p>
            <a:r>
              <a:rPr lang="fi-FI" sz="2800" dirty="0"/>
              <a:t>Tiedostaa </a:t>
            </a:r>
            <a:r>
              <a:rPr lang="fi-FI" sz="2800"/>
              <a:t>ikäluokkien maajoukkuelinjaukset </a:t>
            </a:r>
            <a:r>
              <a:rPr lang="fi-FI" sz="28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www</a:t>
            </a:r>
            <a:r>
              <a:rPr lang="fi-FI" sz="2800" dirty="0">
                <a:hlinkClick r:id="rId3"/>
              </a:rPr>
              <a:t>.</a:t>
            </a:r>
            <a:r>
              <a:rPr lang="fi-FI" sz="28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eplentopallo.sporttisaitti.com</a:t>
            </a:r>
            <a:endParaRPr lang="fi-FI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i-FI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9598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1" y="0"/>
            <a:ext cx="9125029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/>
              <a:t>Pelaajan tehtävät/vastuut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628994"/>
          </a:xfrm>
        </p:spPr>
        <p:txBody>
          <a:bodyPr>
            <a:normAutofit/>
          </a:bodyPr>
          <a:lstStyle/>
          <a:p>
            <a:r>
              <a:rPr lang="fi-FI" sz="2800" dirty="0"/>
              <a:t>Olla halukas osallistumaan leiritykseen</a:t>
            </a:r>
          </a:p>
          <a:p>
            <a:r>
              <a:rPr lang="fi-FI" sz="2800" dirty="0"/>
              <a:t>Toimia leireiltä saatujen ohjeiden mukaan </a:t>
            </a:r>
          </a:p>
          <a:p>
            <a:r>
              <a:rPr lang="fi-FI" sz="2800" dirty="0"/>
              <a:t>Kirjautua sisään </a:t>
            </a:r>
            <a:r>
              <a:rPr lang="fi-FI" sz="2800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www.kasvaurheilijaksi</a:t>
            </a:r>
            <a:r>
              <a:rPr lang="fi-FI" sz="2800" dirty="0"/>
              <a:t> sivustolle ja täyttää siellä olevat kyselyt sekä hyödyntää palaute joka sitä kautta tulee.</a:t>
            </a:r>
          </a:p>
        </p:txBody>
      </p:sp>
    </p:spTree>
    <p:extLst>
      <p:ext uri="{BB962C8B-B14F-4D97-AF65-F5344CB8AC3E}">
        <p14:creationId xmlns:p14="http://schemas.microsoft.com/office/powerpoint/2010/main" val="210982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05" y="0"/>
            <a:ext cx="9125029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8060-8896-46E4-A448-1DCB8556F4A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1763688" y="946826"/>
            <a:ext cx="53285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b="1" dirty="0">
                <a:latin typeface="+mj-lt"/>
              </a:rPr>
              <a:t>Yhteyshenkilöt: </a:t>
            </a:r>
          </a:p>
          <a:p>
            <a:endParaRPr lang="fi-FI" sz="3600" dirty="0">
              <a:latin typeface="+mj-lt"/>
            </a:endParaRPr>
          </a:p>
          <a:p>
            <a:r>
              <a:rPr lang="fi-FI" sz="2800" dirty="0">
                <a:latin typeface="+mj-lt"/>
              </a:rPr>
              <a:t>Pasi Luostarinen:</a:t>
            </a:r>
          </a:p>
          <a:p>
            <a:r>
              <a:rPr lang="fi-FI" sz="2800" dirty="0">
                <a:latin typeface="+mj-lt"/>
                <a:hlinkClick r:id="rId3"/>
              </a:rPr>
              <a:t>pasi.luostarinen@atria.com</a:t>
            </a:r>
            <a:endParaRPr lang="fi-FI" sz="2800" dirty="0">
              <a:latin typeface="+mj-lt"/>
            </a:endParaRPr>
          </a:p>
          <a:p>
            <a:r>
              <a:rPr lang="fi-FI" sz="2800" dirty="0">
                <a:latin typeface="+mj-lt"/>
              </a:rPr>
              <a:t>040-5354973</a:t>
            </a:r>
          </a:p>
          <a:p>
            <a:endParaRPr lang="fi-FI" sz="3600" dirty="0">
              <a:latin typeface="+mj-lt"/>
            </a:endParaRPr>
          </a:p>
          <a:p>
            <a:r>
              <a:rPr lang="fi-FI" sz="2800" dirty="0">
                <a:latin typeface="+mj-lt"/>
              </a:rPr>
              <a:t>Mari-Liisa Salmi:</a:t>
            </a:r>
          </a:p>
          <a:p>
            <a:r>
              <a:rPr lang="fi-FI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hlinkClick r:id="rId4"/>
              </a:rPr>
              <a:t>maikki@kuvakauppa.com</a:t>
            </a:r>
            <a:endParaRPr lang="fi-FI" sz="28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fi-FI" sz="2800" dirty="0">
                <a:latin typeface="+mj-lt"/>
              </a:rPr>
              <a:t>0500-560406</a:t>
            </a:r>
          </a:p>
        </p:txBody>
      </p:sp>
    </p:spTree>
    <p:extLst>
      <p:ext uri="{BB962C8B-B14F-4D97-AF65-F5344CB8AC3E}">
        <p14:creationId xmlns:p14="http://schemas.microsoft.com/office/powerpoint/2010/main" val="85375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5" y="0"/>
            <a:ext cx="9125029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296875"/>
            <a:ext cx="8229600" cy="1143000"/>
          </a:xfrm>
        </p:spPr>
        <p:txBody>
          <a:bodyPr>
            <a:normAutofit/>
          </a:bodyPr>
          <a:lstStyle/>
          <a:p>
            <a:r>
              <a:rPr lang="fi-FI" sz="4000" b="1" dirty="0"/>
              <a:t>Mistä on kyse?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Koko maan kattava alueellinen ja maakunnallinen nuorten katsastus- ja leiritystoiminta on pohjana lentopalloliiton huipulle tähtäävässä toiminnassa.</a:t>
            </a:r>
          </a:p>
          <a:p>
            <a:pPr marL="0" indent="0">
              <a:buNone/>
            </a:pPr>
            <a:r>
              <a:rPr lang="fi-FI" sz="2800" dirty="0"/>
              <a:t> </a:t>
            </a:r>
          </a:p>
          <a:p>
            <a:r>
              <a:rPr lang="fi-FI" sz="2800" dirty="0"/>
              <a:t>Aluevalmentajien johdolla 12-13-vuotiaista lähtien kartoitetaan ja katsastetaan Suomen lentopalloilevien nuorten osaaminen ja potentiaalisuus.</a:t>
            </a:r>
          </a:p>
        </p:txBody>
      </p:sp>
    </p:spTree>
    <p:extLst>
      <p:ext uri="{BB962C8B-B14F-4D97-AF65-F5344CB8AC3E}">
        <p14:creationId xmlns:p14="http://schemas.microsoft.com/office/powerpoint/2010/main" val="271879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5029" cy="6858000"/>
          </a:xfrm>
          <a:prstGeom prst="rect">
            <a:avLst/>
          </a:prstGeom>
        </p:spPr>
      </p:pic>
      <p:sp>
        <p:nvSpPr>
          <p:cNvPr id="2" name="Suorakulmio 1"/>
          <p:cNvSpPr/>
          <p:nvPr/>
        </p:nvSpPr>
        <p:spPr>
          <a:xfrm>
            <a:off x="539552" y="620688"/>
            <a:ext cx="828092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Seuravalmentajien ja aluevalmentajien yhteisnäkemyksellä kunkin alueen potentiaalisimmat pelaajat kutsutaan alueleireille harjoittelemaan ja pelaamaan, josta parhaat valitaan edustamaan omaa aluettaan C- ja B-nuorten aluejoukkueiden SM-turnauksiin maajoukkuevalmentajien katsastettaviksi.</a:t>
            </a:r>
          </a:p>
          <a:p>
            <a:endParaRPr lang="fi-FI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Aluejoukkueiden SM-turnaukset toimivat hyvänä tilaisuutena nähdä kerrallaan Suomen 100 lahjakkainta tyttöä ja 100 lahjakkainta poikaa. Turnaukset toimivat myös ikäluokkien maajoukkueiden katsastustilaisuutena.</a:t>
            </a:r>
            <a:br>
              <a:rPr lang="fi-FI" sz="2400" dirty="0"/>
            </a:b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83456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5029" cy="68580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88060-8896-46E4-A448-1DCB8556F4A3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477946" y="705071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i-FI" sz="2800" b="1" dirty="0">
                <a:solidFill>
                  <a:srgbClr val="23408F"/>
                </a:solidFill>
                <a:latin typeface="Univers LT Std 85 XBlk" pitchFamily="34" charset="0"/>
              </a:rPr>
              <a:t>                             </a:t>
            </a:r>
            <a:r>
              <a:rPr lang="fi-FI" sz="4000" b="1" dirty="0">
                <a:latin typeface="+mj-lt"/>
              </a:rPr>
              <a:t>TAUSTAA</a:t>
            </a:r>
          </a:p>
          <a:p>
            <a:pPr algn="just"/>
            <a:r>
              <a:rPr lang="fi-FI" sz="2400" dirty="0">
                <a:latin typeface="+mj-lt"/>
              </a:rPr>
              <a:t>     </a:t>
            </a:r>
            <a:endParaRPr lang="fi-FI" sz="2800" dirty="0">
              <a:latin typeface="+mj-lt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1044170" y="1782289"/>
            <a:ext cx="642823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800" dirty="0"/>
              <a:t> Suomi on jaettu 5 - alueeseen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800" dirty="0"/>
              <a:t> Jokaisella alueella on liiton työntekijä – </a:t>
            </a:r>
            <a:r>
              <a:rPr lang="fi-FI" sz="2800" b="1" dirty="0"/>
              <a:t> </a:t>
            </a:r>
            <a:r>
              <a:rPr lang="fi-FI" sz="2800" dirty="0"/>
              <a:t>aluepäällikkö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6" name="Pyöristetty suorakulmio 5"/>
          <p:cNvSpPr/>
          <p:nvPr/>
        </p:nvSpPr>
        <p:spPr>
          <a:xfrm>
            <a:off x="683568" y="3861048"/>
            <a:ext cx="1368152" cy="180019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b="1" dirty="0"/>
          </a:p>
          <a:p>
            <a:pPr algn="ctr"/>
            <a:r>
              <a:rPr lang="fi-FI" sz="1400" b="1" dirty="0">
                <a:solidFill>
                  <a:schemeClr val="tx1"/>
                </a:solidFill>
              </a:rPr>
              <a:t>Harri Paadar:</a:t>
            </a:r>
          </a:p>
          <a:p>
            <a:pPr algn="ctr"/>
            <a:endParaRPr lang="fi-FI" sz="1400" b="1" dirty="0">
              <a:solidFill>
                <a:schemeClr val="tx1"/>
              </a:solidFill>
            </a:endParaRPr>
          </a:p>
          <a:p>
            <a:pPr algn="ctr"/>
            <a:r>
              <a:rPr lang="fi-FI" sz="1400" dirty="0">
                <a:solidFill>
                  <a:schemeClr val="tx1"/>
                </a:solidFill>
              </a:rPr>
              <a:t>Lappi, Kainuu ja Pohjois-Pohjanmaa</a:t>
            </a:r>
          </a:p>
          <a:p>
            <a:pPr algn="ctr"/>
            <a:endParaRPr lang="fi-FI" sz="16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endParaRPr lang="fi-FI" sz="1600" dirty="0"/>
          </a:p>
        </p:txBody>
      </p:sp>
      <p:sp>
        <p:nvSpPr>
          <p:cNvPr id="7" name="Pyöristetty suorakulmio 6"/>
          <p:cNvSpPr/>
          <p:nvPr/>
        </p:nvSpPr>
        <p:spPr>
          <a:xfrm>
            <a:off x="2231031" y="3883782"/>
            <a:ext cx="1411232" cy="177746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>
                <a:solidFill>
                  <a:schemeClr val="tx1"/>
                </a:solidFill>
              </a:rPr>
              <a:t>Teemu Niemelä:</a:t>
            </a:r>
          </a:p>
          <a:p>
            <a:pPr algn="ctr"/>
            <a:br>
              <a:rPr lang="fi-FI" sz="1400" b="1" dirty="0">
                <a:solidFill>
                  <a:schemeClr val="tx1"/>
                </a:solidFill>
              </a:rPr>
            </a:br>
            <a:r>
              <a:rPr lang="fi-FI" sz="1400" b="1" dirty="0">
                <a:solidFill>
                  <a:schemeClr val="tx1"/>
                </a:solidFill>
              </a:rPr>
              <a:t>Päijät-Häme, Kymenlaakso, Uusimaa, Pääkaupunki</a:t>
            </a:r>
          </a:p>
          <a:p>
            <a:pPr algn="ctr"/>
            <a:r>
              <a:rPr lang="fi-FI" sz="1400" b="1" dirty="0">
                <a:solidFill>
                  <a:schemeClr val="tx1"/>
                </a:solidFill>
              </a:rPr>
              <a:t>seutu</a:t>
            </a:r>
          </a:p>
        </p:txBody>
      </p:sp>
      <p:sp>
        <p:nvSpPr>
          <p:cNvPr id="8" name="Pyöristetty suorakulmio 7"/>
          <p:cNvSpPr/>
          <p:nvPr/>
        </p:nvSpPr>
        <p:spPr>
          <a:xfrm>
            <a:off x="3866072" y="3870511"/>
            <a:ext cx="1354000" cy="17907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>
                <a:solidFill>
                  <a:schemeClr val="tx1"/>
                </a:solidFill>
              </a:rPr>
              <a:t>Kirsi Martinmäki:</a:t>
            </a:r>
          </a:p>
          <a:p>
            <a:pPr algn="ctr"/>
            <a:endParaRPr lang="fi-FI" sz="1400" b="1" dirty="0">
              <a:solidFill>
                <a:schemeClr val="tx1"/>
              </a:solidFill>
            </a:endParaRPr>
          </a:p>
          <a:p>
            <a:pPr algn="ctr"/>
            <a:r>
              <a:rPr lang="fi-FI" sz="1400" b="1" dirty="0">
                <a:solidFill>
                  <a:schemeClr val="tx1"/>
                </a:solidFill>
              </a:rPr>
              <a:t>Etelä-Pohjanmaa, Keski-Pohjanmaa</a:t>
            </a:r>
          </a:p>
          <a:p>
            <a:pPr algn="ctr"/>
            <a:r>
              <a:rPr lang="fi-FI" sz="1400" b="1" dirty="0">
                <a:solidFill>
                  <a:schemeClr val="tx1"/>
                </a:solidFill>
              </a:rPr>
              <a:t>Pohjanmaa</a:t>
            </a:r>
          </a:p>
        </p:txBody>
      </p:sp>
      <p:sp>
        <p:nvSpPr>
          <p:cNvPr id="9" name="Pyöristetty suorakulmio 8"/>
          <p:cNvSpPr/>
          <p:nvPr/>
        </p:nvSpPr>
        <p:spPr>
          <a:xfrm>
            <a:off x="5442463" y="3861047"/>
            <a:ext cx="1418868" cy="1800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>
                <a:solidFill>
                  <a:schemeClr val="tx1"/>
                </a:solidFill>
              </a:rPr>
              <a:t>Pertti </a:t>
            </a:r>
            <a:r>
              <a:rPr lang="fi-FI" sz="1400" b="1" dirty="0" err="1">
                <a:solidFill>
                  <a:schemeClr val="tx1"/>
                </a:solidFill>
              </a:rPr>
              <a:t>Kulluvaara</a:t>
            </a:r>
            <a:r>
              <a:rPr lang="fi-FI" sz="1400" b="1" dirty="0">
                <a:solidFill>
                  <a:schemeClr val="tx1"/>
                </a:solidFill>
              </a:rPr>
              <a:t>:</a:t>
            </a:r>
          </a:p>
          <a:p>
            <a:pPr algn="ctr"/>
            <a:endParaRPr lang="fi-FI" sz="1400" b="1" dirty="0">
              <a:solidFill>
                <a:schemeClr val="tx1"/>
              </a:solidFill>
            </a:endParaRPr>
          </a:p>
          <a:p>
            <a:pPr algn="ctr"/>
            <a:r>
              <a:rPr lang="fi-FI" sz="1400" b="1" dirty="0" err="1">
                <a:solidFill>
                  <a:schemeClr val="tx1"/>
                </a:solidFill>
              </a:rPr>
              <a:t>Pohjois</a:t>
            </a:r>
            <a:r>
              <a:rPr lang="fi-FI" sz="1400" b="1" dirty="0">
                <a:solidFill>
                  <a:schemeClr val="tx1"/>
                </a:solidFill>
              </a:rPr>
              <a:t>-Savo</a:t>
            </a:r>
          </a:p>
          <a:p>
            <a:pPr algn="ctr"/>
            <a:r>
              <a:rPr lang="fi-FI" sz="1400" b="1" dirty="0">
                <a:solidFill>
                  <a:schemeClr val="tx1"/>
                </a:solidFill>
              </a:rPr>
              <a:t>Pohjois-Karjala,</a:t>
            </a:r>
          </a:p>
          <a:p>
            <a:pPr algn="ctr"/>
            <a:r>
              <a:rPr lang="fi-FI" sz="1400" b="1" dirty="0">
                <a:solidFill>
                  <a:schemeClr val="tx1"/>
                </a:solidFill>
              </a:rPr>
              <a:t>Keski-Suomi</a:t>
            </a:r>
          </a:p>
        </p:txBody>
      </p:sp>
      <p:sp>
        <p:nvSpPr>
          <p:cNvPr id="10" name="Pyöristetty suorakulmio 9"/>
          <p:cNvSpPr/>
          <p:nvPr/>
        </p:nvSpPr>
        <p:spPr>
          <a:xfrm>
            <a:off x="7020272" y="3861049"/>
            <a:ext cx="1368152" cy="180019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b="1" dirty="0">
                <a:solidFill>
                  <a:schemeClr val="tx1"/>
                </a:solidFill>
              </a:rPr>
              <a:t>Hanna Kanasuo:</a:t>
            </a:r>
          </a:p>
          <a:p>
            <a:pPr algn="ctr"/>
            <a:endParaRPr lang="fi-FI" sz="1400" b="1" dirty="0">
              <a:solidFill>
                <a:schemeClr val="tx1"/>
              </a:solidFill>
            </a:endParaRPr>
          </a:p>
          <a:p>
            <a:pPr algn="ctr"/>
            <a:r>
              <a:rPr lang="fi-FI" sz="1400" b="1" dirty="0">
                <a:solidFill>
                  <a:schemeClr val="tx1"/>
                </a:solidFill>
              </a:rPr>
              <a:t>Satakunta, Pirkanmaa, Varsinais-Suomi, Kanta-Häme</a:t>
            </a:r>
          </a:p>
        </p:txBody>
      </p:sp>
    </p:spTree>
    <p:extLst>
      <p:ext uri="{BB962C8B-B14F-4D97-AF65-F5344CB8AC3E}">
        <p14:creationId xmlns:p14="http://schemas.microsoft.com/office/powerpoint/2010/main" val="2416021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Kuva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1" y="27291"/>
            <a:ext cx="9125029" cy="6858000"/>
          </a:xfrm>
          <a:prstGeom prst="rect">
            <a:avLst/>
          </a:prstGeom>
        </p:spPr>
      </p:pic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000" b="1" dirty="0"/>
              <a:t>Nuorisopäälliköt ja päävalmentajat eri alueilla</a:t>
            </a:r>
            <a:endParaRPr lang="fi-FI" sz="40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EF07-7F05-476B-91DF-AFF9CC1DCAD1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yöristetty suorakulmio 9"/>
          <p:cNvSpPr/>
          <p:nvPr/>
        </p:nvSpPr>
        <p:spPr>
          <a:xfrm>
            <a:off x="1961260" y="1511291"/>
            <a:ext cx="5217208" cy="69317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1" name="Pyöristetty suorakulmio 10"/>
          <p:cNvSpPr/>
          <p:nvPr/>
        </p:nvSpPr>
        <p:spPr>
          <a:xfrm>
            <a:off x="179512" y="2585843"/>
            <a:ext cx="1462546" cy="333849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2417717" y="1680429"/>
            <a:ext cx="38525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b="1" dirty="0"/>
              <a:t>Pertti Honkanen  / Valmennuspäällikkö </a:t>
            </a:r>
            <a:r>
              <a:rPr lang="fi-FI" sz="1600" b="1" dirty="0" err="1"/>
              <a:t>Slel</a:t>
            </a:r>
            <a:endParaRPr lang="fi-FI" sz="1600" b="1" dirty="0"/>
          </a:p>
        </p:txBody>
      </p:sp>
      <p:sp>
        <p:nvSpPr>
          <p:cNvPr id="23" name="Pyöristetty suorakulmio 22"/>
          <p:cNvSpPr/>
          <p:nvPr/>
        </p:nvSpPr>
        <p:spPr>
          <a:xfrm>
            <a:off x="1885253" y="2562676"/>
            <a:ext cx="1496808" cy="338483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24" name="Pyöristetty suorakulmio 23"/>
          <p:cNvSpPr/>
          <p:nvPr/>
        </p:nvSpPr>
        <p:spPr>
          <a:xfrm>
            <a:off x="3664174" y="2531339"/>
            <a:ext cx="1584169" cy="338482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25" name="Pyöristetty suorakulmio 24"/>
          <p:cNvSpPr/>
          <p:nvPr/>
        </p:nvSpPr>
        <p:spPr>
          <a:xfrm>
            <a:off x="5511890" y="2531340"/>
            <a:ext cx="1496808" cy="33848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26" name="Pyöristetty suorakulmio 25"/>
          <p:cNvSpPr/>
          <p:nvPr/>
        </p:nvSpPr>
        <p:spPr>
          <a:xfrm>
            <a:off x="7321871" y="2562676"/>
            <a:ext cx="1387038" cy="333849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347940" y="2700201"/>
            <a:ext cx="10914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/>
              <a:t>ETELÄ</a:t>
            </a:r>
          </a:p>
          <a:p>
            <a:r>
              <a:rPr lang="fi-FI" sz="1600" dirty="0"/>
              <a:t>NP:</a:t>
            </a:r>
          </a:p>
          <a:p>
            <a:r>
              <a:rPr lang="fi-FI" sz="1600" dirty="0"/>
              <a:t>Iiris Riihiluoma</a:t>
            </a:r>
          </a:p>
          <a:p>
            <a:r>
              <a:rPr lang="fi-FI" sz="1600" dirty="0"/>
              <a:t>TYTÖT:</a:t>
            </a:r>
          </a:p>
          <a:p>
            <a:r>
              <a:rPr lang="fi-FI" sz="1600" dirty="0"/>
              <a:t>Jouni Helenius</a:t>
            </a:r>
          </a:p>
          <a:p>
            <a:endParaRPr lang="fi-FI" sz="1600" dirty="0"/>
          </a:p>
          <a:p>
            <a:r>
              <a:rPr lang="fi-FI" sz="1600" dirty="0"/>
              <a:t>POJAT:</a:t>
            </a:r>
          </a:p>
          <a:p>
            <a:r>
              <a:rPr lang="fi-FI" sz="1600" dirty="0"/>
              <a:t>Esa Piipari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1961260" y="2700260"/>
            <a:ext cx="11972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/>
              <a:t>ITÄ</a:t>
            </a:r>
          </a:p>
          <a:p>
            <a:r>
              <a:rPr lang="fi-FI" sz="1600" dirty="0"/>
              <a:t>NP:</a:t>
            </a:r>
          </a:p>
          <a:p>
            <a:r>
              <a:rPr lang="fi-FI" sz="1600" dirty="0"/>
              <a:t>Kaisu </a:t>
            </a:r>
            <a:r>
              <a:rPr lang="fi-FI" sz="1600" dirty="0" err="1"/>
              <a:t>Polso</a:t>
            </a:r>
            <a:endParaRPr lang="fi-FI" sz="1600" dirty="0"/>
          </a:p>
          <a:p>
            <a:endParaRPr lang="fi-FI" sz="1600" dirty="0"/>
          </a:p>
          <a:p>
            <a:r>
              <a:rPr lang="fi-FI" sz="1600" dirty="0"/>
              <a:t>TYTÖT: </a:t>
            </a:r>
          </a:p>
          <a:p>
            <a:r>
              <a:rPr lang="fi-FI" sz="1600" dirty="0"/>
              <a:t>Henrik Kosonen</a:t>
            </a:r>
          </a:p>
          <a:p>
            <a:endParaRPr lang="fi-FI" sz="1600" dirty="0"/>
          </a:p>
          <a:p>
            <a:r>
              <a:rPr lang="fi-FI" sz="1600" dirty="0"/>
              <a:t>POJAT:</a:t>
            </a:r>
          </a:p>
          <a:p>
            <a:r>
              <a:rPr lang="fi-FI" sz="1600" dirty="0"/>
              <a:t>Sergei Ivanov</a:t>
            </a:r>
          </a:p>
          <a:p>
            <a:endParaRPr lang="fi-FI" sz="1600" dirty="0">
              <a:solidFill>
                <a:prstClr val="black"/>
              </a:solidFill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3649801" y="2688271"/>
            <a:ext cx="145916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/>
              <a:t>POHJOINEN</a:t>
            </a:r>
          </a:p>
          <a:p>
            <a:r>
              <a:rPr lang="fi-FI" sz="1600" dirty="0"/>
              <a:t>NP:</a:t>
            </a:r>
          </a:p>
          <a:p>
            <a:r>
              <a:rPr lang="fi-FI" sz="1600" dirty="0"/>
              <a:t>Jani Hänninen</a:t>
            </a:r>
          </a:p>
          <a:p>
            <a:endParaRPr lang="fi-FI" sz="1600" dirty="0"/>
          </a:p>
          <a:p>
            <a:r>
              <a:rPr lang="fi-FI" sz="1600" dirty="0"/>
              <a:t>TYTÖT:</a:t>
            </a:r>
          </a:p>
          <a:p>
            <a:r>
              <a:rPr lang="fi-FI" sz="1600" dirty="0"/>
              <a:t>Jarkko </a:t>
            </a:r>
            <a:r>
              <a:rPr lang="fi-FI" sz="1600" dirty="0" err="1"/>
              <a:t>Alasaarela</a:t>
            </a:r>
            <a:endParaRPr lang="fi-FI" sz="1600" dirty="0"/>
          </a:p>
          <a:p>
            <a:endParaRPr lang="fi-FI" sz="1600" dirty="0"/>
          </a:p>
          <a:p>
            <a:r>
              <a:rPr lang="fi-FI" sz="1600" dirty="0"/>
              <a:t>POJAT:</a:t>
            </a:r>
          </a:p>
          <a:p>
            <a:r>
              <a:rPr lang="fi-FI" sz="1600" dirty="0"/>
              <a:t>Ilpo Makkonen</a:t>
            </a:r>
          </a:p>
          <a:p>
            <a:endParaRPr lang="fi-FI" b="1" dirty="0">
              <a:solidFill>
                <a:prstClr val="black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5546822" y="2708431"/>
            <a:ext cx="1215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/>
              <a:t>LÄNSI</a:t>
            </a:r>
          </a:p>
          <a:p>
            <a:r>
              <a:rPr lang="fi-FI" sz="1600" dirty="0"/>
              <a:t>NP:</a:t>
            </a:r>
          </a:p>
          <a:p>
            <a:r>
              <a:rPr lang="fi-FI" sz="1600" dirty="0"/>
              <a:t>Hannu Kalliojärvi</a:t>
            </a:r>
          </a:p>
          <a:p>
            <a:pPr algn="ctr"/>
            <a:endParaRPr lang="fi-FI" sz="1600" dirty="0"/>
          </a:p>
          <a:p>
            <a:r>
              <a:rPr lang="fi-FI" sz="1600" dirty="0"/>
              <a:t>TYTÖT:</a:t>
            </a:r>
          </a:p>
          <a:p>
            <a:r>
              <a:rPr lang="fi-FI" sz="1600" dirty="0"/>
              <a:t>Maikki Salmi</a:t>
            </a:r>
          </a:p>
          <a:p>
            <a:endParaRPr lang="fi-FI" sz="1600" dirty="0"/>
          </a:p>
          <a:p>
            <a:r>
              <a:rPr lang="fi-FI" sz="1600" dirty="0"/>
              <a:t>POJAT:</a:t>
            </a:r>
          </a:p>
          <a:p>
            <a:r>
              <a:rPr lang="fi-FI" sz="1600" dirty="0"/>
              <a:t>Pasi Luostarinen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7254581" y="2689613"/>
            <a:ext cx="12073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/>
              <a:t>LOUNAS</a:t>
            </a:r>
          </a:p>
          <a:p>
            <a:r>
              <a:rPr lang="fi-FI" sz="1600" dirty="0"/>
              <a:t>NP:</a:t>
            </a:r>
          </a:p>
          <a:p>
            <a:r>
              <a:rPr lang="fi-FI" sz="1600" dirty="0"/>
              <a:t>Katariina Kojo</a:t>
            </a:r>
          </a:p>
          <a:p>
            <a:endParaRPr lang="fi-FI" sz="1600" dirty="0"/>
          </a:p>
          <a:p>
            <a:r>
              <a:rPr lang="fi-FI" sz="1600" dirty="0"/>
              <a:t>TYTÖT ja POJAT:</a:t>
            </a:r>
          </a:p>
          <a:p>
            <a:r>
              <a:rPr lang="fi-FI" sz="1600" dirty="0"/>
              <a:t>Oula Pihlajamäki</a:t>
            </a:r>
          </a:p>
        </p:txBody>
      </p:sp>
    </p:spTree>
    <p:extLst>
      <p:ext uri="{BB962C8B-B14F-4D97-AF65-F5344CB8AC3E}">
        <p14:creationId xmlns:p14="http://schemas.microsoft.com/office/powerpoint/2010/main" val="1688507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5029" cy="6858000"/>
          </a:xfrm>
          <a:prstGeom prst="rect">
            <a:avLst/>
          </a:prstGeom>
        </p:spPr>
      </p:pic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251520" y="274637"/>
            <a:ext cx="8435280" cy="1542837"/>
          </a:xfrm>
        </p:spPr>
        <p:txBody>
          <a:bodyPr>
            <a:noAutofit/>
          </a:bodyPr>
          <a:lstStyle/>
          <a:p>
            <a:r>
              <a:rPr lang="fi-FI" sz="4000" b="1" dirty="0"/>
              <a:t>Valmennuspäällikön (Pertti Honkanen) tehtäviä aluevalmennuksessa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>
              <a:latin typeface="Univers LT Std 85 XBlk"/>
            </a:endParaRPr>
          </a:p>
          <a:p>
            <a:endParaRPr lang="fi-FI" dirty="0">
              <a:latin typeface="Univers LT Std 85 XBlk"/>
            </a:endParaRPr>
          </a:p>
          <a:p>
            <a:endParaRPr lang="fi-FI" dirty="0">
              <a:latin typeface="Univers LT Std 85 XBlk"/>
            </a:endParaRPr>
          </a:p>
          <a:p>
            <a:endParaRPr lang="fi-FI" dirty="0">
              <a:latin typeface="Univers LT Std 85 XBlk"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50C3-64EE-4CE5-9814-2C67A5D9E8C6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497056" y="2221469"/>
            <a:ext cx="82252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prstClr val="black"/>
                </a:solidFill>
              </a:rPr>
              <a:t>Vastaa valmennuslinjauksista ja alueiden päävalmentajien koulutuksesta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prstClr val="black"/>
                </a:solidFill>
              </a:rPr>
              <a:t>Vastaa alueiden päävalmentajien rekrytoinnista.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prstClr val="black"/>
                </a:solidFill>
              </a:rPr>
              <a:t>Vastaa aluevalmentajien rekrytoinnista yhdessä alueen päävalmentajan kanssa.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prstClr val="black"/>
                </a:solidFill>
              </a:rPr>
              <a:t>Etsiä alueturnausten järjestäjät ja toimia yhteyshenkilönä järjestävään organisaatioon yhdessä aluepäällikön kanssa</a:t>
            </a:r>
          </a:p>
        </p:txBody>
      </p:sp>
    </p:spTree>
    <p:extLst>
      <p:ext uri="{BB962C8B-B14F-4D97-AF65-F5344CB8AC3E}">
        <p14:creationId xmlns:p14="http://schemas.microsoft.com/office/powerpoint/2010/main" val="358220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5029" cy="6858000"/>
          </a:xfrm>
          <a:prstGeom prst="rect">
            <a:avLst/>
          </a:prstGeom>
        </p:spPr>
      </p:pic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42837"/>
          </a:xfrm>
        </p:spPr>
        <p:txBody>
          <a:bodyPr>
            <a:noAutofit/>
          </a:bodyPr>
          <a:lstStyle/>
          <a:p>
            <a:r>
              <a:rPr lang="fi-FI" sz="4000" b="1" dirty="0"/>
              <a:t>Aluepäälliköiden rooli aluevalmennuksessa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>
              <a:latin typeface="Univers LT Std 85 XBlk"/>
            </a:endParaRPr>
          </a:p>
          <a:p>
            <a:endParaRPr lang="fi-FI" dirty="0">
              <a:latin typeface="Univers LT Std 85 XBlk"/>
            </a:endParaRPr>
          </a:p>
          <a:p>
            <a:endParaRPr lang="fi-FI" dirty="0">
              <a:latin typeface="Univers LT Std 85 XBlk"/>
            </a:endParaRPr>
          </a:p>
          <a:p>
            <a:endParaRPr lang="fi-FI" dirty="0">
              <a:latin typeface="Univers LT Std 85 XBlk"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50C3-64EE-4CE5-9814-2C67A5D9E8C6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1286150" y="2238201"/>
            <a:ext cx="655272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prstClr val="black"/>
                </a:solidFill>
              </a:rPr>
              <a:t>Aluepäälliköiden rooli  on mahdollistaa yhdessä alue – ja maakuntajaostojen kanssa aluevalmennuksen sujumista 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prstClr val="black"/>
                </a:solidFill>
              </a:rPr>
              <a:t>Etsii potentiaalisia aluevalmentajaehdokkaita valmennuspäällikölle.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prstClr val="black"/>
                </a:solidFill>
              </a:rPr>
              <a:t>Avustaa nuorisopäällikköä</a:t>
            </a:r>
          </a:p>
        </p:txBody>
      </p:sp>
    </p:spTree>
    <p:extLst>
      <p:ext uri="{BB962C8B-B14F-4D97-AF65-F5344CB8AC3E}">
        <p14:creationId xmlns:p14="http://schemas.microsoft.com/office/powerpoint/2010/main" val="1066630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1" y="25794"/>
            <a:ext cx="9125029" cy="6858000"/>
          </a:xfrm>
          <a:prstGeom prst="rect">
            <a:avLst/>
          </a:prstGeom>
        </p:spPr>
      </p:pic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/>
              <a:t>Aluevalmennus</a:t>
            </a:r>
            <a:endParaRPr lang="fi-FI" sz="4000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  </a:t>
            </a:r>
            <a:r>
              <a:rPr lang="fi-FI" b="1" dirty="0"/>
              <a:t>Päävalmentajan vastuut: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Toteuttaa valmennuksen sisältöä yhdessä Lentopalloliiton vastuullisen kanssa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Varmistaa että leirien valmennus on linjassa Lentopalloliiton linjauksien kanssa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Huolehtii aluevalmentajien tieto/taidoista ja mahdollisten uusien linjauksien </a:t>
            </a:r>
            <a:r>
              <a:rPr lang="fi-FI" dirty="0" err="1"/>
              <a:t>sisäänajamisesta</a:t>
            </a:r>
            <a:r>
              <a:rPr lang="fi-FI" dirty="0"/>
              <a:t> </a:t>
            </a:r>
          </a:p>
        </p:txBody>
      </p:sp>
      <p:sp>
        <p:nvSpPr>
          <p:cNvPr id="9" name="Sisällön paikkamerkki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  </a:t>
            </a:r>
            <a:r>
              <a:rPr lang="fi-FI" b="1" dirty="0"/>
              <a:t>Nuorisopäällikön vastuut: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Organisoi leirit yhdessä </a:t>
            </a:r>
            <a:r>
              <a:rPr lang="fi-FI" dirty="0" err="1"/>
              <a:t>PV:n</a:t>
            </a:r>
            <a:r>
              <a:rPr lang="fi-FI" dirty="0"/>
              <a:t> kanssa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Vastaa tilavarauksista ja siihen liittyvistä muista asioista, kuten </a:t>
            </a:r>
            <a:r>
              <a:rPr lang="fi-FI" dirty="0" err="1"/>
              <a:t>esim</a:t>
            </a:r>
            <a:r>
              <a:rPr lang="fi-FI" dirty="0"/>
              <a:t> ruokailut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Vastaa finanssi asioista sovitulla tavalla ja on kontaktissa aluejaostoon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Matkanjärjestelyt alueturnauksiin.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Varustehankinnat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50C3-64EE-4CE5-9814-2C67A5D9E8C6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14.4.2016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F4C-E3EF-4CED-A88E-CAD6544A60BE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354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1" y="-71437"/>
            <a:ext cx="9125029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/>
              <a:t>Aluevalmennuksen linjaukset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67541"/>
            <a:ext cx="8229600" cy="4525963"/>
          </a:xfrm>
        </p:spPr>
        <p:txBody>
          <a:bodyPr/>
          <a:lstStyle/>
          <a:p>
            <a:r>
              <a:rPr lang="fi-FI" dirty="0"/>
              <a:t>Eri ikäisten valmennuksen linjaukset löytyvät netistä osoitteesta:</a:t>
            </a:r>
          </a:p>
          <a:p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www.lentopalloliitto.fi/huippu-urheilu/aluevalmennus/valmennuksen-linjaukset/</a:t>
            </a:r>
            <a:endParaRPr lang="fi-FI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fi-FI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563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625</Words>
  <Application>Microsoft Office PowerPoint</Application>
  <PresentationFormat>Näytössä katseltava diaesitys (4:3)</PresentationFormat>
  <Paragraphs>157</Paragraphs>
  <Slides>16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16</vt:i4>
      </vt:variant>
    </vt:vector>
  </HeadingPairs>
  <TitlesOfParts>
    <vt:vector size="24" baseType="lpstr">
      <vt:lpstr>Arial</vt:lpstr>
      <vt:lpstr>Calibri</vt:lpstr>
      <vt:lpstr>Univers LT Std 85 XBlk</vt:lpstr>
      <vt:lpstr>Office-teema</vt:lpstr>
      <vt:lpstr>1_Office-teema</vt:lpstr>
      <vt:lpstr>2_Office-teema</vt:lpstr>
      <vt:lpstr>3_Office-teema</vt:lpstr>
      <vt:lpstr>5_Office-teema</vt:lpstr>
      <vt:lpstr>PowerPoint-esitys</vt:lpstr>
      <vt:lpstr>Mistä on kyse?</vt:lpstr>
      <vt:lpstr>PowerPoint-esitys</vt:lpstr>
      <vt:lpstr>PowerPoint-esitys</vt:lpstr>
      <vt:lpstr>Nuorisopäälliköt ja päävalmentajat eri alueilla</vt:lpstr>
      <vt:lpstr>Valmennuspäällikön (Pertti Honkanen) tehtäviä aluevalmennuksessa</vt:lpstr>
      <vt:lpstr>Aluepäälliköiden rooli aluevalmennuksessa</vt:lpstr>
      <vt:lpstr>Aluevalmennus</vt:lpstr>
      <vt:lpstr>Aluevalmennuksen linjaukset</vt:lpstr>
      <vt:lpstr>Alueleirit</vt:lpstr>
      <vt:lpstr>Alueellinen katsastus</vt:lpstr>
      <vt:lpstr>Lännen alueen alueleiritys</vt:lpstr>
      <vt:lpstr>PowerPoint-esitys</vt:lpstr>
      <vt:lpstr>Seuravalmentaja/vastuut/tehtävät</vt:lpstr>
      <vt:lpstr>Pelaajan tehtävät/vastuut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Aluejoukkuetoiminta</dc:title>
  <dc:creator>Lings915</dc:creator>
  <cp:lastModifiedBy>Kirsi Martinmäki</cp:lastModifiedBy>
  <cp:revision>42</cp:revision>
  <dcterms:created xsi:type="dcterms:W3CDTF">2015-08-11T04:50:13Z</dcterms:created>
  <dcterms:modified xsi:type="dcterms:W3CDTF">2016-04-14T05:38:14Z</dcterms:modified>
</cp:coreProperties>
</file>