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0" r:id="rId3"/>
    <p:sldId id="281" r:id="rId4"/>
    <p:sldId id="282" r:id="rId5"/>
    <p:sldId id="285" r:id="rId6"/>
    <p:sldId id="283" r:id="rId7"/>
    <p:sldId id="277" r:id="rId8"/>
    <p:sldId id="278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19" d="100"/>
          <a:sy n="119" d="100"/>
        </p:scale>
        <p:origin x="1404" y="102"/>
      </p:cViewPr>
      <p:guideLst>
        <p:guide orient="horz" pos="2115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E3DEA-392A-453E-A7D9-EC932F5972E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50F7BC7-3CE7-414B-A0E9-178A42C3E303}" type="pres">
      <dgm:prSet presAssocID="{3B9E3DEA-392A-453E-A7D9-EC932F5972EF}" presName="linearFlow" presStyleCnt="0">
        <dgm:presLayoutVars>
          <dgm:resizeHandles val="exact"/>
        </dgm:presLayoutVars>
      </dgm:prSet>
      <dgm:spPr/>
    </dgm:pt>
  </dgm:ptLst>
  <dgm:cxnLst>
    <dgm:cxn modelId="{84FB3559-4FB9-46D0-B9A1-AD83C19C5D48}" type="presOf" srcId="{3B9E3DEA-392A-453E-A7D9-EC932F5972EF}" destId="{550F7BC7-3CE7-414B-A0E9-178A42C3E303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C6607-D2B2-45F4-8FBC-8680F77A5B6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5EC59B6-9476-4B85-92B2-C663BE5F3CCC}" type="pres">
      <dgm:prSet presAssocID="{FFAC6607-D2B2-45F4-8FBC-8680F77A5B6A}" presName="linearFlow" presStyleCnt="0">
        <dgm:presLayoutVars>
          <dgm:resizeHandles val="exact"/>
        </dgm:presLayoutVars>
      </dgm:prSet>
      <dgm:spPr/>
    </dgm:pt>
  </dgm:ptLst>
  <dgm:cxnLst>
    <dgm:cxn modelId="{81FEEDD1-87C1-47A5-A126-36CDA7FDBB52}" type="presOf" srcId="{FFAC6607-D2B2-45F4-8FBC-8680F77A5B6A}" destId="{A5EC59B6-9476-4B85-92B2-C663BE5F3CC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85F6E-A89F-4C5E-B358-8511C272174A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50A50-C00E-4135-87EA-8B77B63A46F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6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0A50-C00E-4135-87EA-8B77B63A46F0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325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0A50-C00E-4135-87EA-8B77B63A46F0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56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8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00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700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700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2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32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6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44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80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5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5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25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60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8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11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6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B6EC-3A65-4BC1-A92A-4028FF9EB885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4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07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-21486"/>
            <a:ext cx="10908705" cy="697887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41477" y="188640"/>
            <a:ext cx="5520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endParaRPr lang="fi-FI" sz="1600" b="1" dirty="0">
              <a:latin typeface="+mj-lt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027634" y="2044005"/>
            <a:ext cx="5928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i-FI" sz="2400" dirty="0"/>
          </a:p>
          <a:p>
            <a:endParaRPr lang="fi-FI" dirty="0"/>
          </a:p>
        </p:txBody>
      </p:sp>
      <p:graphicFrame>
        <p:nvGraphicFramePr>
          <p:cNvPr id="10" name="Kaaviokuva 9">
            <a:extLst>
              <a:ext uri="{FF2B5EF4-FFF2-40B4-BE49-F238E27FC236}">
                <a16:creationId xmlns:a16="http://schemas.microsoft.com/office/drawing/2014/main" id="{94644611-8A95-4E4A-97C7-EC9B6ECF1B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9665740"/>
              </p:ext>
            </p:extLst>
          </p:nvPr>
        </p:nvGraphicFramePr>
        <p:xfrm>
          <a:off x="1475656" y="1352873"/>
          <a:ext cx="7128792" cy="495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Kaaviokuva 10">
            <a:extLst>
              <a:ext uri="{FF2B5EF4-FFF2-40B4-BE49-F238E27FC236}">
                <a16:creationId xmlns:a16="http://schemas.microsoft.com/office/drawing/2014/main" id="{E7042F41-7A85-43CA-BD3E-EDED6D1607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8189895"/>
              </p:ext>
            </p:extLst>
          </p:nvPr>
        </p:nvGraphicFramePr>
        <p:xfrm>
          <a:off x="-508134" y="1590960"/>
          <a:ext cx="76200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3" name="Kuva 12">
            <a:extLst>
              <a:ext uri="{FF2B5EF4-FFF2-40B4-BE49-F238E27FC236}">
                <a16:creationId xmlns:a16="http://schemas.microsoft.com/office/drawing/2014/main" id="{38A40430-FBFC-48DC-96F8-A442F62BA0C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658" y="1043709"/>
            <a:ext cx="7620000" cy="5814291"/>
          </a:xfrm>
          <a:prstGeom prst="rect">
            <a:avLst/>
          </a:prstGeom>
        </p:spPr>
      </p:pic>
      <p:sp>
        <p:nvSpPr>
          <p:cNvPr id="14" name="Nuoli: Alas 13">
            <a:extLst>
              <a:ext uri="{FF2B5EF4-FFF2-40B4-BE49-F238E27FC236}">
                <a16:creationId xmlns:a16="http://schemas.microsoft.com/office/drawing/2014/main" id="{394BE92B-6DBA-4617-B700-FB62A8A8C4A0}"/>
              </a:ext>
            </a:extLst>
          </p:cNvPr>
          <p:cNvSpPr/>
          <p:nvPr/>
        </p:nvSpPr>
        <p:spPr>
          <a:xfrm>
            <a:off x="3427627" y="1987949"/>
            <a:ext cx="288032" cy="175670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Nuoli: Alas 14">
            <a:extLst>
              <a:ext uri="{FF2B5EF4-FFF2-40B4-BE49-F238E27FC236}">
                <a16:creationId xmlns:a16="http://schemas.microsoft.com/office/drawing/2014/main" id="{655D993E-26B8-442B-9C29-DA4674B3E10F}"/>
              </a:ext>
            </a:extLst>
          </p:cNvPr>
          <p:cNvSpPr/>
          <p:nvPr/>
        </p:nvSpPr>
        <p:spPr>
          <a:xfrm>
            <a:off x="3427627" y="2811690"/>
            <a:ext cx="288032" cy="175670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Nuoli: Alas 15">
            <a:extLst>
              <a:ext uri="{FF2B5EF4-FFF2-40B4-BE49-F238E27FC236}">
                <a16:creationId xmlns:a16="http://schemas.microsoft.com/office/drawing/2014/main" id="{A26EE579-0188-42F7-8B09-ADDD02884E94}"/>
              </a:ext>
            </a:extLst>
          </p:cNvPr>
          <p:cNvSpPr/>
          <p:nvPr/>
        </p:nvSpPr>
        <p:spPr>
          <a:xfrm>
            <a:off x="3426011" y="3608273"/>
            <a:ext cx="288032" cy="175670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Nuoli: Alas 16">
            <a:extLst>
              <a:ext uri="{FF2B5EF4-FFF2-40B4-BE49-F238E27FC236}">
                <a16:creationId xmlns:a16="http://schemas.microsoft.com/office/drawing/2014/main" id="{68D94423-A210-44F1-892A-1F365122697E}"/>
              </a:ext>
            </a:extLst>
          </p:cNvPr>
          <p:cNvSpPr/>
          <p:nvPr/>
        </p:nvSpPr>
        <p:spPr>
          <a:xfrm>
            <a:off x="3426011" y="4466313"/>
            <a:ext cx="288032" cy="266985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Nuoli: Alas 17">
            <a:extLst>
              <a:ext uri="{FF2B5EF4-FFF2-40B4-BE49-F238E27FC236}">
                <a16:creationId xmlns:a16="http://schemas.microsoft.com/office/drawing/2014/main" id="{164C1483-3053-4FAC-841C-8D1EC97E02B1}"/>
              </a:ext>
            </a:extLst>
          </p:cNvPr>
          <p:cNvSpPr/>
          <p:nvPr/>
        </p:nvSpPr>
        <p:spPr>
          <a:xfrm rot="3044838">
            <a:off x="1832139" y="4418894"/>
            <a:ext cx="288032" cy="266985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Nuoli: Alas 18">
            <a:extLst>
              <a:ext uri="{FF2B5EF4-FFF2-40B4-BE49-F238E27FC236}">
                <a16:creationId xmlns:a16="http://schemas.microsoft.com/office/drawing/2014/main" id="{DB44C411-2DEC-4829-93B2-D0265919E6E2}"/>
              </a:ext>
            </a:extLst>
          </p:cNvPr>
          <p:cNvSpPr/>
          <p:nvPr/>
        </p:nvSpPr>
        <p:spPr>
          <a:xfrm rot="18886644">
            <a:off x="4879858" y="4389909"/>
            <a:ext cx="288032" cy="266985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Nuoli: Alas 19">
            <a:extLst>
              <a:ext uri="{FF2B5EF4-FFF2-40B4-BE49-F238E27FC236}">
                <a16:creationId xmlns:a16="http://schemas.microsoft.com/office/drawing/2014/main" id="{8F481544-AC93-45E0-88D1-1F92D1701C28}"/>
              </a:ext>
            </a:extLst>
          </p:cNvPr>
          <p:cNvSpPr/>
          <p:nvPr/>
        </p:nvSpPr>
        <p:spPr>
          <a:xfrm>
            <a:off x="3426011" y="5549011"/>
            <a:ext cx="288032" cy="175670"/>
          </a:xfrm>
          <a:prstGeom prst="downArrow">
            <a:avLst/>
          </a:prstGeom>
          <a:solidFill>
            <a:srgbClr val="233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922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-21486"/>
            <a:ext cx="10908705" cy="697887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41477" y="188640"/>
            <a:ext cx="5520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r>
              <a:rPr lang="fi-FI" sz="1600" b="1" dirty="0">
                <a:latin typeface="+mj-lt"/>
              </a:rPr>
              <a:t>Päävalmentaja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027634" y="2044005"/>
            <a:ext cx="5928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i-FI" sz="2400" dirty="0"/>
          </a:p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CCB76D9-62C2-433B-AF44-0F5B43440C39}"/>
              </a:ext>
            </a:extLst>
          </p:cNvPr>
          <p:cNvSpPr txBox="1"/>
          <p:nvPr/>
        </p:nvSpPr>
        <p:spPr>
          <a:xfrm>
            <a:off x="395536" y="1628800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Alueleirit </a:t>
            </a:r>
          </a:p>
          <a:p>
            <a:r>
              <a:rPr lang="fi-FI" dirty="0"/>
              <a:t>• Budjetin laatiminen / hinnoittelu (yhdessä nuorisopäällikön ja E-P:n lentopallojaoston kanssa) </a:t>
            </a:r>
            <a:br>
              <a:rPr lang="fi-FI" dirty="0"/>
            </a:br>
            <a:r>
              <a:rPr lang="fi-FI" dirty="0"/>
              <a:t>• Paikan varaaminen, ruokailujen ja majoitusten järjestäminen (yhdessä nuorisopäällikön kanssa) </a:t>
            </a:r>
          </a:p>
          <a:p>
            <a:r>
              <a:rPr lang="fi-FI" dirty="0"/>
              <a:t>• Ilmoittautumisalusta (aluepäällikkö laatii, päävalmentaja tekee esityksen) </a:t>
            </a:r>
          </a:p>
          <a:p>
            <a:r>
              <a:rPr lang="fi-FI" dirty="0"/>
              <a:t>• Pelaajien kutsuminen ensimmäiselle massaleirille, ilmoittautumisen seuranta </a:t>
            </a:r>
          </a:p>
          <a:p>
            <a:r>
              <a:rPr lang="fi-FI" dirty="0"/>
              <a:t>• Leirin ohjelma / ohjaajaresurssin tarve (yhdessä vastuuvalmentajien kanssa) </a:t>
            </a:r>
          </a:p>
          <a:p>
            <a:r>
              <a:rPr lang="fi-FI" dirty="0"/>
              <a:t>• Paikan päällä olevien </a:t>
            </a:r>
            <a:r>
              <a:rPr lang="fi-FI" dirty="0" err="1"/>
              <a:t>fasiliteettien</a:t>
            </a:r>
            <a:r>
              <a:rPr lang="fi-FI" dirty="0"/>
              <a:t> varmistaminen</a:t>
            </a:r>
          </a:p>
          <a:p>
            <a:r>
              <a:rPr lang="fi-FI" dirty="0"/>
              <a:t>• Treenien vetovastuu? Testien vetovastuu ja kirjaamisvastuu, testitulosten säilyttäminen (päävalmentaja vastaa, aluevalmentajat hoitavat asian) </a:t>
            </a:r>
          </a:p>
          <a:p>
            <a:r>
              <a:rPr lang="fi-FI" dirty="0"/>
              <a:t>• Valmentajien/vanhempien kohtaaminen </a:t>
            </a:r>
          </a:p>
          <a:p>
            <a:r>
              <a:rPr lang="fi-FI" dirty="0"/>
              <a:t>• Antaa infoa terveellisistä elämäntavoista (nuorten syömisestä/hygieniasta/levosta (päävalmentaja vastaa, aluevalmentajat hoitavat asian) </a:t>
            </a:r>
          </a:p>
          <a:p>
            <a:r>
              <a:rPr lang="fi-FI" dirty="0"/>
              <a:t>• Pelaajavalinnat yhdessä vastuuvalmentajien kanssa </a:t>
            </a:r>
            <a:r>
              <a:rPr lang="fi-FI" dirty="0" err="1"/>
              <a:t>alueSM</a:t>
            </a:r>
            <a:r>
              <a:rPr lang="fi-FI" dirty="0"/>
              <a:t>-kisoihin</a:t>
            </a:r>
          </a:p>
          <a:p>
            <a:r>
              <a:rPr lang="fi-FI" dirty="0"/>
              <a:t>• Palautteiden yhteenveto</a:t>
            </a:r>
          </a:p>
        </p:txBody>
      </p:sp>
    </p:spTree>
    <p:extLst>
      <p:ext uri="{BB962C8B-B14F-4D97-AF65-F5344CB8AC3E}">
        <p14:creationId xmlns:p14="http://schemas.microsoft.com/office/powerpoint/2010/main" val="393917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0608" y="0"/>
            <a:ext cx="11196736" cy="697887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41477" y="188640"/>
            <a:ext cx="5520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r>
              <a:rPr lang="fi-FI" sz="1600" b="1" dirty="0">
                <a:latin typeface="+mj-lt"/>
              </a:rPr>
              <a:t>Päävalmentaja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027634" y="2044005"/>
            <a:ext cx="5928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i-FI" sz="2400" dirty="0"/>
          </a:p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CCB76D9-62C2-433B-AF44-0F5B43440C39}"/>
              </a:ext>
            </a:extLst>
          </p:cNvPr>
          <p:cNvSpPr txBox="1"/>
          <p:nvPr/>
        </p:nvSpPr>
        <p:spPr>
          <a:xfrm>
            <a:off x="935088" y="1488945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Alue SM-kisat </a:t>
            </a:r>
          </a:p>
          <a:p>
            <a:r>
              <a:rPr lang="fi-FI" dirty="0"/>
              <a:t>• Budjetin laatiminen / hinnoittelu (yhdessä nuorisopäällikön ja/tai E-P:n lentopallojaoston kanssa) </a:t>
            </a:r>
          </a:p>
          <a:p>
            <a:r>
              <a:rPr lang="fi-FI" dirty="0"/>
              <a:t>• Ilmoittautumisalusta (aluepäällikkö laatii) </a:t>
            </a:r>
          </a:p>
          <a:p>
            <a:r>
              <a:rPr lang="fi-FI" dirty="0"/>
              <a:t>• Pelaajien kutsuminen, ilmoittautumisen seuranta  </a:t>
            </a:r>
          </a:p>
          <a:p>
            <a:r>
              <a:rPr lang="fi-FI" dirty="0"/>
              <a:t>• Tuomareiden rekrytointi (yhdessä erotuomarivastaavan kanssa) </a:t>
            </a:r>
          </a:p>
          <a:p>
            <a:r>
              <a:rPr lang="fi-FI" dirty="0"/>
              <a:t>• Tilastoijien rekrytointi, matkanjohtajana toimiminen </a:t>
            </a:r>
          </a:p>
          <a:p>
            <a:r>
              <a:rPr lang="fi-FI" dirty="0"/>
              <a:t>• Majoitusjärjestelyjen läpikäyminen nuorisopäällikön kanssa (päävalmentaja vastaa, vastuuvalmentajat hoitavat asian)</a:t>
            </a:r>
          </a:p>
          <a:p>
            <a:r>
              <a:rPr lang="fi-FI" b="1" dirty="0"/>
              <a:t>Vastuuvalmentajat </a:t>
            </a:r>
          </a:p>
          <a:p>
            <a:r>
              <a:rPr lang="fi-FI" dirty="0"/>
              <a:t>• Aluevalmentajien rekrytointi (hyväksyntä E-P:n </a:t>
            </a:r>
            <a:r>
              <a:rPr lang="fi-FI" dirty="0" err="1"/>
              <a:t>lentopallojasto</a:t>
            </a:r>
            <a:r>
              <a:rPr lang="fi-FI" dirty="0"/>
              <a:t> ja päävalmentaja)</a:t>
            </a:r>
          </a:p>
          <a:p>
            <a:r>
              <a:rPr lang="fi-FI" dirty="0"/>
              <a:t>• Aluevalmentajien perehdyttäminen ja työn ohjaaminen</a:t>
            </a:r>
          </a:p>
          <a:p>
            <a:r>
              <a:rPr lang="fi-FI" dirty="0"/>
              <a:t>• Kiittäminen / Kannustaminen </a:t>
            </a:r>
          </a:p>
          <a:p>
            <a:r>
              <a:rPr lang="fi-FI" dirty="0"/>
              <a:t>• Palautteen antaminen / vastaan ottaminen /eteenpäin vieminen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Treenien organisointi ja vetovastuu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283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41477" y="188640"/>
            <a:ext cx="5520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r>
              <a:rPr lang="fi-FI" sz="1600" b="1" dirty="0">
                <a:latin typeface="+mj-lt"/>
              </a:rPr>
              <a:t>Päävalmentaja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027634" y="2044005"/>
            <a:ext cx="5928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i-FI" sz="2400" dirty="0"/>
          </a:p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CCB76D9-62C2-433B-AF44-0F5B43440C39}"/>
              </a:ext>
            </a:extLst>
          </p:cNvPr>
          <p:cNvSpPr txBox="1"/>
          <p:nvPr/>
        </p:nvSpPr>
        <p:spPr>
          <a:xfrm>
            <a:off x="553309" y="1142747"/>
            <a:ext cx="82089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D-ikäisten Superleirit</a:t>
            </a:r>
          </a:p>
          <a:p>
            <a:r>
              <a:rPr lang="fi-FI" sz="1200" b="1" dirty="0"/>
              <a:t>Alue 1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Kristiinankaupunki		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Kauhajoki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Kurikka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Jalasjärvi 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Isojoki</a:t>
            </a:r>
          </a:p>
          <a:p>
            <a:pPr marL="285750" indent="-285750">
              <a:buFontTx/>
              <a:buChar char="-"/>
            </a:pPr>
            <a:endParaRPr lang="fi-FI" sz="1200" b="1" dirty="0"/>
          </a:p>
          <a:p>
            <a:endParaRPr lang="fi-FI" sz="1200" b="1" dirty="0"/>
          </a:p>
          <a:p>
            <a:r>
              <a:rPr lang="fi-FI" sz="1200" b="1" dirty="0"/>
              <a:t>Alue 3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Alajärvi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Ähtäri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Kuortane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Seinäjoki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Nurmo 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Soini</a:t>
            </a:r>
          </a:p>
          <a:p>
            <a:endParaRPr lang="fi-FI" sz="1200" b="1" dirty="0"/>
          </a:p>
          <a:p>
            <a:r>
              <a:rPr lang="fi-FI" sz="1200" b="1" dirty="0"/>
              <a:t>Alue 4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Kortesjärvi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Ylihärmä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Alahärmä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Kauhava</a:t>
            </a:r>
          </a:p>
          <a:p>
            <a:pPr marL="285750" indent="-285750">
              <a:buFontTx/>
              <a:buChar char="-"/>
            </a:pPr>
            <a:endParaRPr lang="fi-FI" sz="1200" b="1" dirty="0"/>
          </a:p>
          <a:p>
            <a:r>
              <a:rPr lang="fi-FI" sz="1200" b="1" dirty="0"/>
              <a:t>Alue 5 (maksaja)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Kokkola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Himanka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Lohtaja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Kalajoki</a:t>
            </a:r>
          </a:p>
          <a:p>
            <a:pPr marL="285750" indent="-285750">
              <a:buFontTx/>
              <a:buChar char="-"/>
            </a:pPr>
            <a:r>
              <a:rPr lang="fi-FI" sz="1200" b="1" dirty="0"/>
              <a:t>Jyväskylän seutu</a:t>
            </a:r>
          </a:p>
          <a:p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360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41477" y="188640"/>
            <a:ext cx="5520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r>
              <a:rPr lang="fi-FI" sz="1600" b="1" dirty="0">
                <a:latin typeface="+mj-lt"/>
              </a:rPr>
              <a:t>Päävalmentaja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027634" y="2044005"/>
            <a:ext cx="5928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i-FI" sz="2400" dirty="0"/>
          </a:p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CCB76D9-62C2-433B-AF44-0F5B43440C39}"/>
              </a:ext>
            </a:extLst>
          </p:cNvPr>
          <p:cNvSpPr txBox="1"/>
          <p:nvPr/>
        </p:nvSpPr>
        <p:spPr>
          <a:xfrm>
            <a:off x="467544" y="144384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D-ikäisten Superleirit</a:t>
            </a:r>
          </a:p>
          <a:p>
            <a:r>
              <a:rPr lang="fi-FI" dirty="0"/>
              <a:t> </a:t>
            </a:r>
          </a:p>
          <a:p>
            <a:r>
              <a:rPr lang="fi-FI" dirty="0"/>
              <a:t>• Treenien suunnittelu yhdessä vastuuvalmentajien kanssa</a:t>
            </a:r>
          </a:p>
          <a:p>
            <a:r>
              <a:rPr lang="fi-FI" dirty="0"/>
              <a:t>• Yhteydenotot seuroihin </a:t>
            </a:r>
          </a:p>
          <a:p>
            <a:r>
              <a:rPr lang="fi-FI" dirty="0"/>
              <a:t>• Ilmoittautumisalusta (aluepäällikkö laatii, päävalmentaja tekee esityksen) </a:t>
            </a:r>
          </a:p>
          <a:p>
            <a:r>
              <a:rPr lang="fi-FI" dirty="0"/>
              <a:t>• Tiedottaminen </a:t>
            </a:r>
          </a:p>
          <a:p>
            <a:r>
              <a:rPr lang="fi-FI" dirty="0"/>
              <a:t>• Ilmoittautumisen seuranta </a:t>
            </a:r>
          </a:p>
          <a:p>
            <a:r>
              <a:rPr lang="fi-FI" dirty="0"/>
              <a:t>• </a:t>
            </a:r>
            <a:r>
              <a:rPr lang="fi-FI" dirty="0" err="1"/>
              <a:t>Supereleirien</a:t>
            </a:r>
            <a:r>
              <a:rPr lang="fi-FI" dirty="0"/>
              <a:t> sisältö teoria / käytännön osio (yhdessä muiden alueiden päävalmentajien kanssa) </a:t>
            </a:r>
          </a:p>
          <a:p>
            <a:r>
              <a:rPr lang="fi-FI" b="1" dirty="0"/>
              <a:t>Muut toimet </a:t>
            </a:r>
          </a:p>
          <a:p>
            <a:r>
              <a:rPr lang="fi-FI" dirty="0"/>
              <a:t>• Yhteydenpito ja yhteistyö maajoukkuevalmentajien ja urheilutoiminnan johtajan kanssa </a:t>
            </a:r>
          </a:p>
          <a:p>
            <a:r>
              <a:rPr lang="fi-FI" dirty="0"/>
              <a:t>• Valmentajien verkostoituminen (loppiainen ja elokuu) </a:t>
            </a:r>
          </a:p>
          <a:p>
            <a:r>
              <a:rPr lang="fi-FI" dirty="0"/>
              <a:t>• Muu kehitystoiminta</a:t>
            </a:r>
          </a:p>
        </p:txBody>
      </p:sp>
    </p:spTree>
    <p:extLst>
      <p:ext uri="{BB962C8B-B14F-4D97-AF65-F5344CB8AC3E}">
        <p14:creationId xmlns:p14="http://schemas.microsoft.com/office/powerpoint/2010/main" val="134708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" y="287"/>
            <a:ext cx="9125029" cy="685800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2027634" y="692696"/>
            <a:ext cx="5520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endParaRPr lang="fi-FI" b="1" dirty="0">
              <a:latin typeface="+mj-lt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979712" y="1844824"/>
            <a:ext cx="59289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b="1" dirty="0"/>
              <a:t>Nuorisopäällikkö</a:t>
            </a:r>
            <a:endParaRPr lang="fi-FI" sz="3200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Aluejoukkuetoiminnan suunnittelu yhdessä alueen päävalmentajan kanssa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Budjetin laatiminen yhdessä E-P:n lentopallojaoston ja  päävalmentajan kanssa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 err="1"/>
              <a:t>AlueSM</a:t>
            </a:r>
            <a:r>
              <a:rPr lang="fi-FI" dirty="0"/>
              <a:t>-kisojen majoitukset (hotelli ja koulumajoitus), järjestelyt, kuljetukset (kilpailutus), passit, ruokailut ym. varaukset ja aikataulujen laadinta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Leirien ilmoittautumiskaavakkeiden luominen ja seuravalmentajien informoiminen leireistä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Aluejoukkuesivujen päivitykset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Yhteydenpito seuravalmentajiin koko Keski-Lännen alueella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Pelipaitojen hankinta (kilpailutus) ja verryttelyasujen jako ja palautus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Huoltotoimenpiteet </a:t>
            </a:r>
            <a:r>
              <a:rPr lang="fi-FI" dirty="0" err="1"/>
              <a:t>alueSM</a:t>
            </a:r>
            <a:r>
              <a:rPr lang="fi-FI" dirty="0"/>
              <a:t>-kisoissa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fi-FI" dirty="0"/>
          </a:p>
          <a:p>
            <a:pPr lvl="1"/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65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3"/>
            <a:ext cx="9125029" cy="685800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2027634" y="692696"/>
            <a:ext cx="5520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</a:p>
          <a:p>
            <a:r>
              <a:rPr lang="fi-FI" b="1" dirty="0">
                <a:latin typeface="+mj-lt"/>
              </a:rPr>
              <a:t>Tehtäväkuva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005567" y="1859339"/>
            <a:ext cx="592898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b="1" dirty="0"/>
              <a:t>D –ikäisten tyttöjen- ja poikien vastuuvalmentajat</a:t>
            </a:r>
            <a:endParaRPr lang="fi-FI" sz="32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yhteistyö ja leirien suunnittelu yhdessä päävalmentajan kanssa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yhteydenotot paikkakunnalla pidettävästä leiristä seuroihin ja valmentajiin (Sali ym. toimenpiteet)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tiedottaminen laaja-alaisesti leiristä, E-P:n kotisivut ja </a:t>
            </a:r>
            <a:r>
              <a:rPr lang="fi-FI" dirty="0" err="1"/>
              <a:t>facebook</a:t>
            </a:r>
            <a:r>
              <a:rPr lang="fi-FI" dirty="0"/>
              <a:t>, s-posti sekä </a:t>
            </a:r>
            <a:r>
              <a:rPr lang="fi-FI" dirty="0" err="1"/>
              <a:t>puhelinkontaktointi</a:t>
            </a:r>
            <a:endParaRPr lang="fi-FI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Ilmoittautumisalusta laadinta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sitoutuu ja vastaa valmennuksesta valtakunnallisten linjausten mukaan sekä omaa näkemystä lentopallon kehittämiseen.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tekee leirien harjoitusohjelmat yhteistyössä alueen päävalmentajan kanssa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vastaa leirin toteutumisesta ja valmennuksesta</a:t>
            </a:r>
          </a:p>
          <a:p>
            <a:pPr lvl="1"/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078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712" y="0"/>
            <a:ext cx="10925229" cy="8045648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</p:txBody>
      </p:sp>
      <p:sp>
        <p:nvSpPr>
          <p:cNvPr id="2" name="Tekstiruutu 1"/>
          <p:cNvSpPr txBox="1"/>
          <p:nvPr/>
        </p:nvSpPr>
        <p:spPr>
          <a:xfrm>
            <a:off x="1907704" y="332656"/>
            <a:ext cx="5520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Lännen aluevalmennus</a:t>
            </a:r>
            <a:br>
              <a:rPr lang="fi-FI" sz="4000" b="1" dirty="0">
                <a:latin typeface="+mj-lt"/>
              </a:rPr>
            </a:br>
            <a:r>
              <a:rPr lang="fi-FI" b="1" dirty="0">
                <a:latin typeface="+mj-lt"/>
              </a:rPr>
              <a:t>Tehtäväkuva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883375" y="1556792"/>
            <a:ext cx="592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b="1" dirty="0" err="1"/>
              <a:t>C-</a:t>
            </a:r>
            <a:r>
              <a:rPr lang="fi-FI" b="1" dirty="0"/>
              <a:t> ja B -ikäisten tyttöjen ja poikien vastuuvalmentajat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yhteistyö päävalmentajien kanssa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leirien sisällön suunnittelu yhdessä päävalmentajan kanssa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/>
              <a:t>toimivat valmentajina </a:t>
            </a:r>
            <a:r>
              <a:rPr lang="fi-FI" dirty="0"/>
              <a:t>leireillä ja </a:t>
            </a:r>
            <a:r>
              <a:rPr lang="fi-FI" dirty="0" err="1"/>
              <a:t>alueSM</a:t>
            </a:r>
            <a:r>
              <a:rPr lang="fi-FI" dirty="0"/>
              <a:t>-kisoissa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yhteistyö ja leirien suunnittelu yhdessä päävalmentajan kanssa (teemat)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tiedottaminen laaja-alaisesti leiristä, E-P:n kotisivut ja </a:t>
            </a:r>
            <a:r>
              <a:rPr lang="fi-FI" dirty="0" err="1"/>
              <a:t>facebook</a:t>
            </a:r>
            <a:r>
              <a:rPr lang="fi-FI" dirty="0"/>
              <a:t>, s-posti sekä </a:t>
            </a:r>
            <a:r>
              <a:rPr lang="fi-FI" dirty="0" err="1"/>
              <a:t>puhelinkontaktointi</a:t>
            </a:r>
            <a:endParaRPr lang="fi-FI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sitoutuu ja vastaa valmennuksesta valtakunnallisten linjausten mukaan sekä omaa näkemystä lentopallon kehittämiseen.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dirty="0"/>
              <a:t>tekee leirien harjoitusohjelmat yhteistyössä alueen päävalmentajan kanssa</a:t>
            </a:r>
          </a:p>
          <a:p>
            <a:pPr fontAlgn="base"/>
            <a:br>
              <a:rPr lang="fi-FI" dirty="0"/>
            </a:br>
            <a:endParaRPr lang="fi-FI" dirty="0"/>
          </a:p>
          <a:p>
            <a:pPr lvl="1"/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399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240</Words>
  <Application>Microsoft Office PowerPoint</Application>
  <PresentationFormat>Näytössä katseltava diaesitys (4:3)</PresentationFormat>
  <Paragraphs>103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Aluejoukkuetoiminta</dc:title>
  <dc:creator>Lings915</dc:creator>
  <cp:lastModifiedBy>Kirsi Martinmäki</cp:lastModifiedBy>
  <cp:revision>90</cp:revision>
  <dcterms:created xsi:type="dcterms:W3CDTF">2015-08-11T04:50:13Z</dcterms:created>
  <dcterms:modified xsi:type="dcterms:W3CDTF">2017-11-30T19:04:08Z</dcterms:modified>
</cp:coreProperties>
</file>